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7" r:id="rId2"/>
    <p:sldId id="338" r:id="rId3"/>
    <p:sldId id="345" r:id="rId4"/>
    <p:sldId id="341" r:id="rId5"/>
    <p:sldId id="342" r:id="rId6"/>
    <p:sldId id="344" r:id="rId7"/>
    <p:sldId id="316" r:id="rId8"/>
  </p:sldIdLst>
  <p:sldSz cx="9144000" cy="6858000" type="screen4x3"/>
  <p:notesSz cx="6797675" cy="9928225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5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28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9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4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9B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265" autoAdjust="0"/>
  </p:normalViewPr>
  <p:slideViewPr>
    <p:cSldViewPr>
      <p:cViewPr varScale="1">
        <p:scale>
          <a:sx n="111" d="100"/>
          <a:sy n="111" d="100"/>
        </p:scale>
        <p:origin x="100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6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1A4DC-7A30-4DB7-8082-7F3079FF7EDE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6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115C8-672F-49C7-B278-E772B2FE9B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1994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3EFBB-093F-42DB-91BB-1383EA1A3B5E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9" y="4715907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DBABED-2F8F-4705-BE54-51D2F00656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139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5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5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4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28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12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96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84" algn="l" defTabSz="91437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ABED-2F8F-4705-BE54-51D2F006560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1906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DBABED-2F8F-4705-BE54-51D2F006560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7914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5A016-9A49-4C3D-8A75-36A4EEB766A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8A68-7ABA-4459-95D1-3376EA9892F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FBF32-5B8F-4E47-98C3-583FB4D9142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11/27/2020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819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49E5FC-6616-4E64-BBC9-B52CFFA5A09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2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6D338-A2F5-4E34-B1A0-FF564FD00F5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50C20-CF92-4CF5-8B3C-685D586DE0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2" indent="0">
              <a:buNone/>
              <a:defRPr sz="1800" b="1"/>
            </a:lvl3pPr>
            <a:lvl4pPr marL="1371556" indent="0">
              <a:buNone/>
              <a:defRPr sz="1600" b="1"/>
            </a:lvl4pPr>
            <a:lvl5pPr marL="1828742" indent="0">
              <a:buNone/>
              <a:defRPr sz="1600" b="1"/>
            </a:lvl5pPr>
            <a:lvl6pPr marL="2285928" indent="0">
              <a:buNone/>
              <a:defRPr sz="1600" b="1"/>
            </a:lvl6pPr>
            <a:lvl7pPr marL="2743112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5" indent="0">
              <a:buNone/>
              <a:defRPr sz="2000" b="1"/>
            </a:lvl2pPr>
            <a:lvl3pPr marL="914372" indent="0">
              <a:buNone/>
              <a:defRPr sz="1800" b="1"/>
            </a:lvl3pPr>
            <a:lvl4pPr marL="1371556" indent="0">
              <a:buNone/>
              <a:defRPr sz="1600" b="1"/>
            </a:lvl4pPr>
            <a:lvl5pPr marL="1828742" indent="0">
              <a:buNone/>
              <a:defRPr sz="1600" b="1"/>
            </a:lvl5pPr>
            <a:lvl6pPr marL="2285928" indent="0">
              <a:buNone/>
              <a:defRPr sz="1600" b="1"/>
            </a:lvl6pPr>
            <a:lvl7pPr marL="2743112" indent="0">
              <a:buNone/>
              <a:defRPr sz="1600" b="1"/>
            </a:lvl7pPr>
            <a:lvl8pPr marL="3200296" indent="0">
              <a:buNone/>
              <a:defRPr sz="1600" b="1"/>
            </a:lvl8pPr>
            <a:lvl9pPr marL="3657484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9E017-98FE-46A1-B017-FB3F1821B0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60520-5EFC-4968-841C-0E60DEB8AFF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95C2BD-8427-4085-840F-15ACEC516D6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5" indent="0">
              <a:buNone/>
              <a:defRPr sz="1200"/>
            </a:lvl2pPr>
            <a:lvl3pPr marL="914372" indent="0">
              <a:buNone/>
              <a:defRPr sz="1000"/>
            </a:lvl3pPr>
            <a:lvl4pPr marL="1371556" indent="0">
              <a:buNone/>
              <a:defRPr sz="900"/>
            </a:lvl4pPr>
            <a:lvl5pPr marL="1828742" indent="0">
              <a:buNone/>
              <a:defRPr sz="900"/>
            </a:lvl5pPr>
            <a:lvl6pPr marL="2285928" indent="0">
              <a:buNone/>
              <a:defRPr sz="900"/>
            </a:lvl6pPr>
            <a:lvl7pPr marL="2743112" indent="0">
              <a:buNone/>
              <a:defRPr sz="900"/>
            </a:lvl7pPr>
            <a:lvl8pPr marL="3200296" indent="0">
              <a:buNone/>
              <a:defRPr sz="900"/>
            </a:lvl8pPr>
            <a:lvl9pPr marL="365748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3E705-FDE3-4BD7-9776-43C5554980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5" indent="0">
              <a:buNone/>
              <a:defRPr sz="2800"/>
            </a:lvl2pPr>
            <a:lvl3pPr marL="914372" indent="0">
              <a:buNone/>
              <a:defRPr sz="2400"/>
            </a:lvl3pPr>
            <a:lvl4pPr marL="1371556" indent="0">
              <a:buNone/>
              <a:defRPr sz="2000"/>
            </a:lvl4pPr>
            <a:lvl5pPr marL="1828742" indent="0">
              <a:buNone/>
              <a:defRPr sz="2000"/>
            </a:lvl5pPr>
            <a:lvl6pPr marL="2285928" indent="0">
              <a:buNone/>
              <a:defRPr sz="2000"/>
            </a:lvl6pPr>
            <a:lvl7pPr marL="2743112" indent="0">
              <a:buNone/>
              <a:defRPr sz="2000"/>
            </a:lvl7pPr>
            <a:lvl8pPr marL="3200296" indent="0">
              <a:buNone/>
              <a:defRPr sz="2000"/>
            </a:lvl8pPr>
            <a:lvl9pPr marL="3657484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5" indent="0">
              <a:buNone/>
              <a:defRPr sz="1200"/>
            </a:lvl2pPr>
            <a:lvl3pPr marL="914372" indent="0">
              <a:buNone/>
              <a:defRPr sz="1000"/>
            </a:lvl3pPr>
            <a:lvl4pPr marL="1371556" indent="0">
              <a:buNone/>
              <a:defRPr sz="900"/>
            </a:lvl4pPr>
            <a:lvl5pPr marL="1828742" indent="0">
              <a:buNone/>
              <a:defRPr sz="900"/>
            </a:lvl5pPr>
            <a:lvl6pPr marL="2285928" indent="0">
              <a:buNone/>
              <a:defRPr sz="900"/>
            </a:lvl6pPr>
            <a:lvl7pPr marL="2743112" indent="0">
              <a:buNone/>
              <a:defRPr sz="900"/>
            </a:lvl7pPr>
            <a:lvl8pPr marL="3200296" indent="0">
              <a:buNone/>
              <a:defRPr sz="900"/>
            </a:lvl8pPr>
            <a:lvl9pPr marL="3657484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A9998-4D7D-4BB4-8A6A-C5A4840E096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6" tIns="45720" rIns="91436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36" tIns="45720" rIns="91436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36" tIns="45720" rIns="91436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B3ABB-AC85-4F44-9C74-D0213B45DC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36" tIns="45720" rIns="91436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36" tIns="45720" rIns="91436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defTabSz="914372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9" indent="-342889" algn="l" defTabSz="91437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6" indent="-285742" algn="l" defTabSz="91437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64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48" indent="-228592" algn="l" defTabSz="914372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34" indent="-228592" algn="l" defTabSz="914372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20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4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88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76" indent="-228592" algn="l" defTabSz="91437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5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6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28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1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96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84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>
            <a:spLocks noGrp="1"/>
          </p:cNvSpPr>
          <p:nvPr>
            <p:ph type="ctrTitle"/>
          </p:nvPr>
        </p:nvSpPr>
        <p:spPr>
          <a:xfrm>
            <a:off x="4185947" y="309823"/>
            <a:ext cx="5030755" cy="4697695"/>
          </a:xfrm>
        </p:spPr>
        <p:txBody>
          <a:bodyPr vert="horz" lIns="91436" tIns="45720" rIns="91436" bIns="45720" rtlCol="0" anchor="ctr">
            <a:noAutofit/>
          </a:bodyPr>
          <a:lstStyle/>
          <a:p>
            <a:r>
              <a:rPr lang="en-US" sz="3200" b="1" dirty="0" smtClean="0"/>
              <a:t>Policy Brief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«Применимость </a:t>
            </a:r>
            <a:r>
              <a:rPr lang="ru-RU" sz="2400" b="1" dirty="0"/>
              <a:t>классификатора </a:t>
            </a:r>
            <a:r>
              <a:rPr lang="en-US" sz="2400" b="1" dirty="0"/>
              <a:t>Clinical care classification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в электронном документообороте сестринского персонала для повышения эффективности оказания медицинских услуг в системе здравоохранения Республики </a:t>
            </a:r>
            <a:r>
              <a:rPr lang="ru-RU" sz="2400" b="1" dirty="0" smtClean="0"/>
              <a:t>Казахстан»</a:t>
            </a:r>
            <a:endParaRPr lang="ru-RU" sz="24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3779912" y="6309320"/>
            <a:ext cx="5364088" cy="432050"/>
          </a:xfrm>
          <a:prstGeom prst="rect">
            <a:avLst/>
          </a:prstGeom>
        </p:spPr>
        <p:txBody>
          <a:bodyPr vert="horz" lIns="91436" tIns="45720" rIns="91436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1600" b="1" dirty="0" err="1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Нур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-Султан, 2020г.</a:t>
            </a:r>
          </a:p>
        </p:txBody>
      </p:sp>
      <p:sp>
        <p:nvSpPr>
          <p:cNvPr id="5" name="object 6">
            <a:extLst>
              <a:ext uri="{FF2B5EF4-FFF2-40B4-BE49-F238E27FC236}">
                <a16:creationId xmlns:a16="http://schemas.microsoft.com/office/drawing/2014/main" id="{1F3FE1CE-6E2F-4CE7-A508-13B0905FE5A0}"/>
              </a:ext>
            </a:extLst>
          </p:cNvPr>
          <p:cNvSpPr/>
          <p:nvPr/>
        </p:nvSpPr>
        <p:spPr>
          <a:xfrm>
            <a:off x="4090066" y="0"/>
            <a:ext cx="227171" cy="2160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7">
            <a:extLst>
              <a:ext uri="{FF2B5EF4-FFF2-40B4-BE49-F238E27FC236}">
                <a16:creationId xmlns:a16="http://schemas.microsoft.com/office/drawing/2014/main" id="{EDEC62A8-9B79-4A86-A4A9-0E7C3336EA54}"/>
              </a:ext>
            </a:extLst>
          </p:cNvPr>
          <p:cNvSpPr/>
          <p:nvPr/>
        </p:nvSpPr>
        <p:spPr>
          <a:xfrm>
            <a:off x="4090066" y="2160270"/>
            <a:ext cx="227171" cy="216027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2992542D-F72B-40D8-A52D-E68091BEAA3D}"/>
              </a:ext>
            </a:extLst>
          </p:cNvPr>
          <p:cNvSpPr/>
          <p:nvPr/>
        </p:nvSpPr>
        <p:spPr>
          <a:xfrm>
            <a:off x="4067944" y="4320539"/>
            <a:ext cx="383460" cy="974000"/>
          </a:xfrm>
          <a:prstGeom prst="rect">
            <a:avLst/>
          </a:prstGeom>
          <a:blipFill>
            <a:blip r:embed="rId4" cstate="print"/>
            <a:stretch>
              <a:fillRect l="-1" t="-2" r="30832" b="-162501"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76927FA8-FEBB-41C0-9D0C-2BCB1AF41219}"/>
              </a:ext>
            </a:extLst>
          </p:cNvPr>
          <p:cNvSpPr/>
          <p:nvPr/>
        </p:nvSpPr>
        <p:spPr>
          <a:xfrm>
            <a:off x="4067944" y="5294539"/>
            <a:ext cx="383460" cy="974000"/>
          </a:xfrm>
          <a:prstGeom prst="rect">
            <a:avLst/>
          </a:prstGeom>
          <a:blipFill>
            <a:blip r:embed="rId4" cstate="print"/>
            <a:stretch>
              <a:fillRect l="-1" t="-2" r="30832" b="-162501"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59D138BA-FAA0-4599-9F04-59845B69F1A7}"/>
              </a:ext>
            </a:extLst>
          </p:cNvPr>
          <p:cNvSpPr/>
          <p:nvPr/>
        </p:nvSpPr>
        <p:spPr>
          <a:xfrm>
            <a:off x="4067944" y="5868580"/>
            <a:ext cx="383460" cy="974000"/>
          </a:xfrm>
          <a:prstGeom prst="rect">
            <a:avLst/>
          </a:prstGeom>
          <a:blipFill>
            <a:blip r:embed="rId4" cstate="print"/>
            <a:stretch>
              <a:fillRect l="-1" t="-2" r="30832" b="-162501"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273320" y="363433"/>
            <a:ext cx="7887206" cy="503409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r>
              <a:rPr lang="ru-RU" sz="3200" b="1" spc="-60" dirty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В чем заключается проблема?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916832"/>
            <a:ext cx="87316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sz="2400" dirty="0"/>
              <a:t>Отсутствие единого для всех медицинских сестер терминологического и понятийного аппарата</a:t>
            </a:r>
            <a:r>
              <a:rPr lang="ru-RU" sz="2400" dirty="0" smtClean="0"/>
              <a:t>;</a:t>
            </a:r>
            <a:endParaRPr lang="ru-RU" sz="2400" dirty="0"/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sz="2400" dirty="0"/>
              <a:t>Загруженность врачей общей практики;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sz="2400" dirty="0"/>
              <a:t>Осуществление приема пациентов медицинскими сестрами под логином врача;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sz="2400" dirty="0"/>
              <a:t>Отсутствие оплаты медицинским сестрам за оказанные услуги;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sz="2400" dirty="0"/>
              <a:t>Недооценка роли среднего медицинского работника в лечебном процессе;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sz="2400" dirty="0"/>
              <a:t>Низкий потенциал в сестринской службе.</a:t>
            </a:r>
          </a:p>
        </p:txBody>
      </p:sp>
    </p:spTree>
    <p:extLst>
      <p:ext uri="{BB962C8B-B14F-4D97-AF65-F5344CB8AC3E}">
        <p14:creationId xmlns:p14="http://schemas.microsoft.com/office/powerpoint/2010/main" val="214528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256794" y="340158"/>
            <a:ext cx="7887206" cy="441853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ru-RU" sz="2800" b="1" spc="-60" dirty="0" err="1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Clinical</a:t>
            </a:r>
            <a:r>
              <a:rPr lang="ru-RU" sz="2800" b="1" spc="-60" dirty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2800" b="1" spc="-60" dirty="0" err="1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Care</a:t>
            </a:r>
            <a:r>
              <a:rPr lang="ru-RU" sz="2800" b="1" spc="-60" dirty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ru-RU" sz="2800" b="1" spc="-60" dirty="0" err="1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Classification</a:t>
            </a:r>
            <a:endParaRPr sz="2800" b="1" spc="-60" dirty="0">
              <a:solidFill>
                <a:schemeClr val="accent5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9699" y="1412776"/>
            <a:ext cx="8889268" cy="1569660"/>
          </a:xfrm>
          <a:prstGeom prst="rect">
            <a:avLst/>
          </a:prstGeom>
          <a:noFill/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dirty="0">
                <a:solidFill>
                  <a:schemeClr val="tx2"/>
                </a:solidFill>
              </a:rPr>
              <a:t> </a:t>
            </a:r>
            <a:r>
              <a:rPr lang="ru-RU" sz="2400" dirty="0" smtClean="0">
                <a:solidFill>
                  <a:schemeClr val="tx2"/>
                </a:solidFill>
              </a:rPr>
              <a:t>  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Система классификации клинической помощи (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Clinical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Care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</a:rPr>
              <a:t>Classification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 - ССС) </a:t>
            </a:r>
            <a:r>
              <a:rPr lang="ru-RU" sz="2400" dirty="0"/>
              <a:t>- это стандартизированная кодированная терминология сестринского дела, которая отражает элементы сестринской </a:t>
            </a:r>
            <a:r>
              <a:rPr lang="ru-RU" sz="2400" dirty="0" smtClean="0"/>
              <a:t>практики.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699" y="3591635"/>
            <a:ext cx="87316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Применение в зарубежных странах:</a:t>
            </a:r>
            <a:endParaRPr lang="ru-RU" sz="2000" b="1" dirty="0">
              <a:solidFill>
                <a:schemeClr val="accent2"/>
              </a:solidFill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 smtClean="0">
                <a:solidFill>
                  <a:schemeClr val="dk1"/>
                </a:solidFill>
              </a:rPr>
              <a:t>- приложения </a:t>
            </a:r>
            <a:r>
              <a:rPr lang="ru-RU" sz="2000" dirty="0">
                <a:solidFill>
                  <a:schemeClr val="dk1"/>
                </a:solidFill>
              </a:rPr>
              <a:t>электронных медицинских карт и систем </a:t>
            </a:r>
            <a:r>
              <a:rPr lang="ru-RU" sz="2000" dirty="0" smtClean="0">
                <a:solidFill>
                  <a:schemeClr val="dk1"/>
                </a:solidFill>
              </a:rPr>
              <a:t>здравоохранения</a:t>
            </a:r>
            <a:r>
              <a:rPr lang="ru-RU" sz="2000" dirty="0">
                <a:solidFill>
                  <a:schemeClr val="dk1"/>
                </a:solidFill>
              </a:rPr>
              <a:t>;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 smtClean="0">
                <a:solidFill>
                  <a:schemeClr val="dk1"/>
                </a:solidFill>
              </a:rPr>
              <a:t>- для </a:t>
            </a:r>
            <a:r>
              <a:rPr lang="ru-RU" sz="2000" dirty="0">
                <a:solidFill>
                  <a:schemeClr val="dk1"/>
                </a:solidFill>
              </a:rPr>
              <a:t>документирования, включая администрирование и управление медицинскими сестрами в </a:t>
            </a:r>
            <a:r>
              <a:rPr lang="ru-RU" sz="2000" dirty="0" smtClean="0">
                <a:solidFill>
                  <a:schemeClr val="dk1"/>
                </a:solidFill>
              </a:rPr>
              <a:t>отделениях;</a:t>
            </a:r>
            <a:endParaRPr lang="ru-RU" sz="2000" dirty="0">
              <a:solidFill>
                <a:schemeClr val="dk1"/>
              </a:solidFill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dirty="0" smtClean="0">
                <a:solidFill>
                  <a:schemeClr val="dk1"/>
                </a:solidFill>
              </a:rPr>
              <a:t>-в </a:t>
            </a:r>
            <a:r>
              <a:rPr lang="ru-RU" sz="2000" dirty="0">
                <a:solidFill>
                  <a:schemeClr val="dk1"/>
                </a:solidFill>
              </a:rPr>
              <a:t>сестринском образовании для обучения студентов и поддержки образовательных программ </a:t>
            </a:r>
            <a:r>
              <a:rPr lang="ru-RU" sz="2000" dirty="0" smtClean="0">
                <a:solidFill>
                  <a:schemeClr val="dk1"/>
                </a:solidFill>
              </a:rPr>
              <a:t>медсестер</a:t>
            </a:r>
            <a:r>
              <a:rPr lang="ru-RU" sz="2000" dirty="0">
                <a:solidFill>
                  <a:schemeClr val="dk1"/>
                </a:solidFill>
              </a:rPr>
              <a:t>;</a:t>
            </a:r>
          </a:p>
          <a:p>
            <a:pPr algn="just">
              <a:spcAft>
                <a:spcPts val="0"/>
              </a:spcAft>
            </a:pPr>
            <a:r>
              <a:rPr lang="ru-RU" sz="2000" dirty="0" smtClean="0">
                <a:solidFill>
                  <a:schemeClr val="dk1"/>
                </a:solidFill>
              </a:rPr>
              <a:t>        - для </a:t>
            </a:r>
            <a:r>
              <a:rPr lang="ru-RU" sz="2000" dirty="0">
                <a:solidFill>
                  <a:schemeClr val="dk1"/>
                </a:solidFill>
              </a:rPr>
              <a:t>проведения исследований в области сестринского </a:t>
            </a:r>
            <a:r>
              <a:rPr lang="ru-RU" sz="2000" dirty="0" smtClean="0">
                <a:solidFill>
                  <a:schemeClr val="dk1"/>
                </a:solidFill>
              </a:rPr>
              <a:t>дела;</a:t>
            </a:r>
          </a:p>
          <a:p>
            <a:pPr algn="just">
              <a:spcAft>
                <a:spcPts val="0"/>
              </a:spcAft>
            </a:pPr>
            <a:r>
              <a:rPr lang="ru-RU" sz="2000" dirty="0">
                <a:solidFill>
                  <a:schemeClr val="dk1"/>
                </a:solidFill>
              </a:rPr>
              <a:t> </a:t>
            </a:r>
            <a:r>
              <a:rPr lang="ru-RU" sz="2000" dirty="0" smtClean="0">
                <a:solidFill>
                  <a:schemeClr val="dk1"/>
                </a:solidFill>
              </a:rPr>
              <a:t>       - в школьной медицине</a:t>
            </a:r>
            <a:endParaRPr lang="ru-RU" sz="2000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7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9"/>
          <p:cNvSpPr txBox="1">
            <a:spLocks/>
          </p:cNvSpPr>
          <p:nvPr/>
        </p:nvSpPr>
        <p:spPr>
          <a:xfrm>
            <a:off x="1835696" y="340158"/>
            <a:ext cx="6984776" cy="441853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0860" marR="4344">
              <a:spcBef>
                <a:spcPts val="86"/>
              </a:spcBef>
            </a:pPr>
            <a:r>
              <a:rPr lang="ru-RU" sz="2800" b="1" spc="-6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Структура классификатора ССС</a:t>
            </a:r>
            <a:endParaRPr lang="ru-RU" sz="2800" b="1" spc="-60" dirty="0">
              <a:solidFill>
                <a:schemeClr val="accent5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5" name="Рисунок 4" descr="C:\Users\sarsembaikyzy_g.RCRZ.000\Desktop\12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84784"/>
            <a:ext cx="7128792" cy="41930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196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9"/>
          <p:cNvSpPr txBox="1">
            <a:spLocks noGrp="1"/>
          </p:cNvSpPr>
          <p:nvPr>
            <p:ph type="title"/>
          </p:nvPr>
        </p:nvSpPr>
        <p:spPr>
          <a:xfrm>
            <a:off x="1835696" y="340158"/>
            <a:ext cx="6984776" cy="441853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ru-RU" sz="2800" b="1" spc="-6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Пути решения</a:t>
            </a:r>
            <a:endParaRPr sz="2800" b="1" spc="-60" dirty="0">
              <a:solidFill>
                <a:schemeClr val="accent5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6784" y="1844824"/>
            <a:ext cx="835292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000" b="1" dirty="0" smtClean="0">
                <a:solidFill>
                  <a:schemeClr val="dk1"/>
                </a:solidFill>
              </a:rPr>
              <a:t>Сценарий </a:t>
            </a:r>
            <a:r>
              <a:rPr lang="ru-RU" sz="2000" b="1" dirty="0">
                <a:solidFill>
                  <a:schemeClr val="dk1"/>
                </a:solidFill>
              </a:rPr>
              <a:t>1. </a:t>
            </a:r>
            <a:r>
              <a:rPr lang="ru-RU" sz="2000" dirty="0">
                <a:solidFill>
                  <a:schemeClr val="dk1"/>
                </a:solidFill>
              </a:rPr>
              <a:t>Институционализация ССС в системе здравоохранения РК путем поэтапного внедрения международной классификации сестринских диагнозов и сестринских вмешательств в практику средних медицинских работников в информационных системах</a:t>
            </a:r>
            <a:r>
              <a:rPr lang="ru-RU" sz="2000" dirty="0" smtClean="0">
                <a:solidFill>
                  <a:schemeClr val="dk1"/>
                </a:solidFill>
              </a:rPr>
              <a:t>.</a:t>
            </a:r>
          </a:p>
          <a:p>
            <a:pPr indent="450215" algn="just">
              <a:spcAft>
                <a:spcPts val="0"/>
              </a:spcAft>
            </a:pPr>
            <a:endParaRPr lang="ru-RU" sz="2000" dirty="0">
              <a:solidFill>
                <a:schemeClr val="dk1"/>
              </a:solidFill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dk1"/>
                </a:solidFill>
              </a:rPr>
              <a:t>Сценарий 2. </a:t>
            </a:r>
            <a:r>
              <a:rPr lang="ru-RU" sz="2000" dirty="0">
                <a:solidFill>
                  <a:schemeClr val="dk1"/>
                </a:solidFill>
              </a:rPr>
              <a:t>Взаимодействие вертикальных связей при внедрении ССС путем внесения соответствующих изменений в нормативные правовые акты</a:t>
            </a:r>
            <a:r>
              <a:rPr lang="ru-RU" sz="2000" dirty="0" smtClean="0">
                <a:solidFill>
                  <a:schemeClr val="dk1"/>
                </a:solidFill>
              </a:rPr>
              <a:t>.</a:t>
            </a:r>
          </a:p>
          <a:p>
            <a:pPr indent="450215" algn="just">
              <a:spcAft>
                <a:spcPts val="0"/>
              </a:spcAft>
            </a:pPr>
            <a:endParaRPr lang="ru-RU" sz="2000" dirty="0">
              <a:solidFill>
                <a:schemeClr val="dk1"/>
              </a:solidFill>
            </a:endParaRPr>
          </a:p>
          <a:p>
            <a:pPr indent="450215" algn="just">
              <a:spcAft>
                <a:spcPts val="0"/>
              </a:spcAft>
            </a:pPr>
            <a:r>
              <a:rPr lang="ru-RU" sz="2000" b="1" dirty="0">
                <a:solidFill>
                  <a:schemeClr val="dk1"/>
                </a:solidFill>
              </a:rPr>
              <a:t>Сценарий 3. </a:t>
            </a:r>
            <a:r>
              <a:rPr lang="ru-RU" sz="2000" dirty="0">
                <a:solidFill>
                  <a:schemeClr val="dk1"/>
                </a:solidFill>
              </a:rPr>
              <a:t>Финансирование сестринских услуг </a:t>
            </a:r>
            <a:r>
              <a:rPr lang="kk-KZ" sz="2000" dirty="0">
                <a:solidFill>
                  <a:schemeClr val="dk1"/>
                </a:solidFill>
              </a:rPr>
              <a:t>путем </a:t>
            </a:r>
            <a:r>
              <a:rPr lang="ru-RU" sz="2000" dirty="0">
                <a:solidFill>
                  <a:schemeClr val="dk1"/>
                </a:solidFill>
              </a:rPr>
              <a:t>включения сестринских услуг в тарификатор медицинских услуг.</a:t>
            </a:r>
          </a:p>
        </p:txBody>
      </p:sp>
    </p:spTree>
    <p:extLst>
      <p:ext uri="{BB962C8B-B14F-4D97-AF65-F5344CB8AC3E}">
        <p14:creationId xmlns:p14="http://schemas.microsoft.com/office/powerpoint/2010/main" val="2536326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227622" y="2661449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Облегчит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электронное документирование (сбор, хранение, обработку, поиск и </a:t>
            </a:r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анализ)</a:t>
            </a:r>
            <a:endParaRPr lang="ru-RU" sz="1600" b="1" spc="-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6450" y="1401309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Общий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язык для описания практики медсестер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27622" y="2024844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Контроль рабочей нагрузки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медицинских сестер, ее </a:t>
            </a:r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равномерное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распределение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8699" y="3284984"/>
            <a:ext cx="8712968" cy="600601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Оценка результатов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ухода по пациентам и </a:t>
            </a:r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контроль ухода,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также при необходимости </a:t>
            </a:r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его корректировка</a:t>
            </a:r>
            <a:endParaRPr lang="ru-RU" sz="1600" b="1" spc="-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27622" y="4005064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для самостоятельного принятия решений медицинской сестрой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27622" y="4653136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Новые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навыки, вырабатывает аналитический склад ума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7622" y="5301208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Стимул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для повышения уровня знаний медицинских сестер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7622" y="5949280"/>
            <a:ext cx="8712968" cy="504056"/>
          </a:xfrm>
          <a:prstGeom prst="rect">
            <a:avLst/>
          </a:prstGeom>
          <a:ln w="28575">
            <a:solidFill>
              <a:srgbClr val="129BA6"/>
            </a:solidFill>
            <a:prstDash val="sysDash"/>
          </a:ln>
        </p:spPr>
        <p:txBody>
          <a:bodyPr vert="horz" lIns="91436" tIns="45720" rIns="91436" bIns="45720" rtlCol="0" anchor="ctr">
            <a:noAutofit/>
          </a:bodyPr>
          <a:lstStyle>
            <a:lvl1pPr algn="ctr" defTabSz="914372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indent="-171450" algn="just">
              <a:buFont typeface="Arial" panose="020B0604020202020204" pitchFamily="34" charset="0"/>
              <a:buChar char="•"/>
            </a:pPr>
            <a:endParaRPr lang="ru-RU" sz="2000" spc="-6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Возможность для </a:t>
            </a:r>
            <a:r>
              <a:rPr lang="ru-RU" sz="1600" b="1" spc="-60" dirty="0" err="1">
                <a:latin typeface="Arial" panose="020B0604020202020204" pitchFamily="34" charset="0"/>
                <a:cs typeface="Arial" panose="020B0604020202020204" pitchFamily="34" charset="0"/>
              </a:rPr>
              <a:t>тарифицикации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spc="-6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 </a:t>
            </a:r>
            <a:r>
              <a:rPr lang="ru-RU" sz="1600" b="1" spc="-60" dirty="0">
                <a:latin typeface="Arial" panose="020B0604020202020204" pitchFamily="34" charset="0"/>
                <a:cs typeface="Arial" panose="020B0604020202020204" pitchFamily="34" charset="0"/>
              </a:rPr>
              <a:t>сестринского персонала </a:t>
            </a:r>
          </a:p>
          <a:p>
            <a:pPr algn="just"/>
            <a:endParaRPr lang="ru-RU" sz="1600" spc="-6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9"/>
          <p:cNvSpPr txBox="1">
            <a:spLocks noGrp="1"/>
          </p:cNvSpPr>
          <p:nvPr>
            <p:ph type="title"/>
          </p:nvPr>
        </p:nvSpPr>
        <p:spPr>
          <a:xfrm>
            <a:off x="1907704" y="294000"/>
            <a:ext cx="6984776" cy="441853"/>
          </a:xfrm>
          <a:prstGeom prst="rect">
            <a:avLst/>
          </a:prstGeom>
        </p:spPr>
        <p:txBody>
          <a:bodyPr vert="horz" wrap="square" lIns="0" tIns="10860" rIns="0" bIns="0" rtlCol="0" anchor="ctr">
            <a:spAutoFit/>
          </a:bodyPr>
          <a:lstStyle/>
          <a:p>
            <a:pPr marL="10860" marR="4344">
              <a:spcBef>
                <a:spcPts val="86"/>
              </a:spcBef>
            </a:pPr>
            <a:r>
              <a:rPr lang="ru-RU" sz="2800" b="1" spc="-60" dirty="0" smtClean="0">
                <a:solidFill>
                  <a:schemeClr val="accent5">
                    <a:lumMod val="75000"/>
                  </a:schemeClr>
                </a:solidFill>
                <a:latin typeface="+mn-lt"/>
                <a:cs typeface="Arial" panose="020B0604020202020204" pitchFamily="34" charset="0"/>
              </a:rPr>
              <a:t>Возможности внедрения классификатора ССС</a:t>
            </a:r>
            <a:endParaRPr sz="2800" b="1" spc="-60" dirty="0">
              <a:solidFill>
                <a:schemeClr val="accent5">
                  <a:lumMod val="7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102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        </a:t>
            </a:r>
            <a:r>
              <a:rPr lang="ru-RU" sz="4400" b="1" spc="-6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Arial" pitchFamily="34" charset="0"/>
              </a:rPr>
              <a:t>Спасибо за внимание!</a:t>
            </a:r>
            <a:endParaRPr lang="en-US" sz="4400" b="1" spc="-60" dirty="0">
              <a:solidFill>
                <a:schemeClr val="accent5">
                  <a:lumMod val="75000"/>
                </a:schemeClr>
              </a:solidFill>
              <a:latin typeface="Calibri" panose="020F0502020204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909096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4006</TotalTime>
  <Words>295</Words>
  <Application>Microsoft Office PowerPoint</Application>
  <PresentationFormat>Экран (4:3)</PresentationFormat>
  <Paragraphs>41</Paragraphs>
  <Slides>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Wingdings</vt:lpstr>
      <vt:lpstr>1_Тема Office</vt:lpstr>
      <vt:lpstr>Policy Brief «Применимость классификатора Clinical care classification  в электронном документообороте сестринского персонала для повышения эффективности оказания медицинских услуг в системе здравоохранения Республики Казахстан»</vt:lpstr>
      <vt:lpstr>В чем заключается проблема?</vt:lpstr>
      <vt:lpstr>Clinical Care Classification</vt:lpstr>
      <vt:lpstr>Презентация PowerPoint</vt:lpstr>
      <vt:lpstr>Пути решения</vt:lpstr>
      <vt:lpstr>Возможности внедрения классификатора ССС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urimov_r</dc:creator>
  <cp:lastModifiedBy>Гулбану Сарсембайкызы</cp:lastModifiedBy>
  <cp:revision>457</cp:revision>
  <cp:lastPrinted>2020-09-21T10:02:45Z</cp:lastPrinted>
  <dcterms:created xsi:type="dcterms:W3CDTF">2020-06-08T04:54:13Z</dcterms:created>
  <dcterms:modified xsi:type="dcterms:W3CDTF">2020-11-27T11:41:03Z</dcterms:modified>
</cp:coreProperties>
</file>